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2" r:id="rId7"/>
    <p:sldId id="264"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4" autoAdjust="0"/>
    <p:restoredTop sz="94660"/>
  </p:normalViewPr>
  <p:slideViewPr>
    <p:cSldViewPr snapToGrid="0">
      <p:cViewPr varScale="1">
        <p:scale>
          <a:sx n="62" d="100"/>
          <a:sy n="62" d="100"/>
        </p:scale>
        <p:origin x="71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11/14/2019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16AA21-1863-4931-97CB-99D0A168701B}" type="datetimeFigureOut">
              <a:rPr lang="en-US" dirty="0"/>
              <a:t>11/14/2019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72C379-9A7C-4C87-A116-CBE9F58B04C5}" type="datetimeFigureOut">
              <a:rPr lang="en-US" dirty="0"/>
              <a:t>11/14/2019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11/14/2019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285BB39D-1370-48AC-9221-1D2E5E6C32DB}"/>
              </a:ext>
            </a:extLst>
          </p:cNvPr>
          <p:cNvPicPr>
            <a:picLocks noChangeAspect="1"/>
          </p:cNvPicPr>
          <p:nvPr/>
        </p:nvPicPr>
        <p:blipFill rotWithShape="1">
          <a:blip r:embed="rId2"/>
          <a:srcRect t="14449"/>
          <a:stretch/>
        </p:blipFill>
        <p:spPr>
          <a:xfrm>
            <a:off x="20" y="10"/>
            <a:ext cx="12191980" cy="6857989"/>
          </a:xfrm>
          <a:prstGeom prst="rect">
            <a:avLst/>
          </a:prstGeom>
        </p:spPr>
      </p:pic>
      <p:sp>
        <p:nvSpPr>
          <p:cNvPr id="22" name="Rectangle 21">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0D85D4C7-431A-4340-A904-47352A5CCDBD}"/>
              </a:ext>
            </a:extLst>
          </p:cNvPr>
          <p:cNvSpPr>
            <a:spLocks noGrp="1"/>
          </p:cNvSpPr>
          <p:nvPr>
            <p:ph type="ctrTitle"/>
          </p:nvPr>
        </p:nvSpPr>
        <p:spPr>
          <a:xfrm>
            <a:off x="1341120" y="2390166"/>
            <a:ext cx="9966960" cy="2077665"/>
          </a:xfrm>
        </p:spPr>
        <p:txBody>
          <a:bodyPr anchor="b">
            <a:normAutofit/>
          </a:bodyPr>
          <a:lstStyle/>
          <a:p>
            <a:r>
              <a:rPr lang="it-IT" dirty="0">
                <a:solidFill>
                  <a:srgbClr val="FFFFFF"/>
                </a:solidFill>
              </a:rPr>
              <a:t>il muro del pianto</a:t>
            </a:r>
          </a:p>
        </p:txBody>
      </p:sp>
      <p:sp>
        <p:nvSpPr>
          <p:cNvPr id="3" name="Sottotitolo 2">
            <a:extLst>
              <a:ext uri="{FF2B5EF4-FFF2-40B4-BE49-F238E27FC236}">
                <a16:creationId xmlns:a16="http://schemas.microsoft.com/office/drawing/2014/main" id="{87BC9704-86F7-4D4A-92B5-8211594BB297}"/>
              </a:ext>
            </a:extLst>
          </p:cNvPr>
          <p:cNvSpPr>
            <a:spLocks noGrp="1"/>
          </p:cNvSpPr>
          <p:nvPr>
            <p:ph type="subTitle" idx="1"/>
          </p:nvPr>
        </p:nvSpPr>
        <p:spPr>
          <a:xfrm>
            <a:off x="2843043" y="4467831"/>
            <a:ext cx="7891272" cy="1069848"/>
          </a:xfrm>
        </p:spPr>
        <p:txBody>
          <a:bodyPr>
            <a:normAutofit/>
          </a:bodyPr>
          <a:lstStyle/>
          <a:p>
            <a:r>
              <a:rPr lang="it-IT" dirty="0">
                <a:solidFill>
                  <a:srgbClr val="FFFFFF"/>
                </a:solidFill>
              </a:rPr>
              <a:t>Eleonora Sannino, Rebecca </a:t>
            </a:r>
            <a:r>
              <a:rPr lang="it-IT" dirty="0" err="1">
                <a:solidFill>
                  <a:srgbClr val="FFFFFF"/>
                </a:solidFill>
              </a:rPr>
              <a:t>Ciancaglini</a:t>
            </a:r>
            <a:r>
              <a:rPr lang="it-IT" dirty="0">
                <a:solidFill>
                  <a:srgbClr val="FFFFFF"/>
                </a:solidFill>
              </a:rPr>
              <a:t> I CD</a:t>
            </a:r>
          </a:p>
        </p:txBody>
      </p:sp>
    </p:spTree>
    <p:extLst>
      <p:ext uri="{BB962C8B-B14F-4D97-AF65-F5344CB8AC3E}">
        <p14:creationId xmlns:p14="http://schemas.microsoft.com/office/powerpoint/2010/main" val="391166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9B9B7DA-AB6D-49C1-9E95-4322A4675594}"/>
              </a:ext>
            </a:extLst>
          </p:cNvPr>
          <p:cNvPicPr>
            <a:picLocks noChangeAspect="1"/>
          </p:cNvPicPr>
          <p:nvPr/>
        </p:nvPicPr>
        <p:blipFill rotWithShape="1">
          <a:blip r:embed="rId2"/>
          <a:srcRect l="3442" r="2" b="2"/>
          <a:stretch/>
        </p:blipFill>
        <p:spPr>
          <a:xfrm>
            <a:off x="3344" y="3509433"/>
            <a:ext cx="4475150" cy="3348566"/>
          </a:xfrm>
          <a:prstGeom prst="rect">
            <a:avLst/>
          </a:prstGeom>
        </p:spPr>
      </p:pic>
      <p:sp>
        <p:nvSpPr>
          <p:cNvPr id="10" name="Rectangle 9">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69C1BD7-08FC-4D1D-89B5-600A52B60C08}"/>
              </a:ext>
            </a:extLst>
          </p:cNvPr>
          <p:cNvSpPr>
            <a:spLocks noGrp="1"/>
          </p:cNvSpPr>
          <p:nvPr>
            <p:ph type="title"/>
          </p:nvPr>
        </p:nvSpPr>
        <p:spPr>
          <a:xfrm>
            <a:off x="4970109" y="441383"/>
            <a:ext cx="6730277" cy="1609344"/>
          </a:xfrm>
          <a:ln>
            <a:noFill/>
          </a:ln>
        </p:spPr>
        <p:txBody>
          <a:bodyPr>
            <a:normAutofit/>
          </a:bodyPr>
          <a:lstStyle/>
          <a:p>
            <a:r>
              <a:rPr lang="it-IT" dirty="0"/>
              <a:t>descrizione</a:t>
            </a:r>
          </a:p>
        </p:txBody>
      </p:sp>
      <p:pic>
        <p:nvPicPr>
          <p:cNvPr id="4" name="Immagine 3">
            <a:extLst>
              <a:ext uri="{FF2B5EF4-FFF2-40B4-BE49-F238E27FC236}">
                <a16:creationId xmlns:a16="http://schemas.microsoft.com/office/drawing/2014/main" id="{B362D542-7995-4D80-8651-907B4EBC2390}"/>
              </a:ext>
            </a:extLst>
          </p:cNvPr>
          <p:cNvPicPr>
            <a:picLocks noChangeAspect="1"/>
          </p:cNvPicPr>
          <p:nvPr/>
        </p:nvPicPr>
        <p:blipFill rotWithShape="1">
          <a:blip r:embed="rId5"/>
          <a:srcRect l="2276" r="8514" b="-3"/>
          <a:stretch/>
        </p:blipFill>
        <p:spPr>
          <a:xfrm>
            <a:off x="3344" y="10"/>
            <a:ext cx="4475150" cy="3348557"/>
          </a:xfrm>
          <a:prstGeom prst="rect">
            <a:avLst/>
          </a:prstGeom>
        </p:spPr>
      </p:pic>
      <p:sp>
        <p:nvSpPr>
          <p:cNvPr id="3" name="Segnaposto contenuto 2">
            <a:extLst>
              <a:ext uri="{FF2B5EF4-FFF2-40B4-BE49-F238E27FC236}">
                <a16:creationId xmlns:a16="http://schemas.microsoft.com/office/drawing/2014/main" id="{069E039A-5EAB-4863-9F7F-2582D0322E67}"/>
              </a:ext>
            </a:extLst>
          </p:cNvPr>
          <p:cNvSpPr>
            <a:spLocks noGrp="1"/>
          </p:cNvSpPr>
          <p:nvPr>
            <p:ph idx="1"/>
          </p:nvPr>
        </p:nvSpPr>
        <p:spPr>
          <a:xfrm>
            <a:off x="4970109" y="2121408"/>
            <a:ext cx="6730276" cy="4050792"/>
          </a:xfrm>
        </p:spPr>
        <p:txBody>
          <a:bodyPr>
            <a:normAutofit/>
          </a:bodyPr>
          <a:lstStyle/>
          <a:p>
            <a:r>
              <a:rPr lang="it-IT" sz="2400" dirty="0"/>
              <a:t>Il Muro del Pianto, noto anche come Muro Occidentale, è la sezione rimanente del Tempio di Gerusalemme alta 57 metri, luogo sacro per ebrei e mussulmani. Il Muro del Pianto si trova sulla parte occidentale del Monte del Tempio, nella parte antica delle città. Questo è l’unico monumento veramente sacro per gli ebrei ed è l’esempio di un muro che, invece di dividere un popolo lo unisce.</a:t>
            </a:r>
          </a:p>
        </p:txBody>
      </p:sp>
      <p:grpSp>
        <p:nvGrpSpPr>
          <p:cNvPr id="12" name="Group 11">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2605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1EB9FDF-AB70-46B4-89E3-623AE6B8A480}"/>
              </a:ext>
            </a:extLst>
          </p:cNvPr>
          <p:cNvSpPr>
            <a:spLocks noGrp="1"/>
          </p:cNvSpPr>
          <p:nvPr>
            <p:ph type="title"/>
          </p:nvPr>
        </p:nvSpPr>
        <p:spPr>
          <a:xfrm>
            <a:off x="6400800" y="484632"/>
            <a:ext cx="5299586" cy="1609344"/>
          </a:xfrm>
          <a:ln>
            <a:noFill/>
          </a:ln>
        </p:spPr>
        <p:txBody>
          <a:bodyPr>
            <a:normAutofit/>
          </a:bodyPr>
          <a:lstStyle/>
          <a:p>
            <a:r>
              <a:rPr lang="it-IT" dirty="0"/>
              <a:t>Le origini</a:t>
            </a:r>
          </a:p>
        </p:txBody>
      </p:sp>
      <p:pic>
        <p:nvPicPr>
          <p:cNvPr id="4" name="Immagine 3">
            <a:extLst>
              <a:ext uri="{FF2B5EF4-FFF2-40B4-BE49-F238E27FC236}">
                <a16:creationId xmlns:a16="http://schemas.microsoft.com/office/drawing/2014/main" id="{DFDA39D4-5915-4E01-B809-DD2CEF0646CD}"/>
              </a:ext>
            </a:extLst>
          </p:cNvPr>
          <p:cNvPicPr>
            <a:picLocks noChangeAspect="1"/>
          </p:cNvPicPr>
          <p:nvPr/>
        </p:nvPicPr>
        <p:blipFill rotWithShape="1">
          <a:blip r:embed="rId3"/>
          <a:srcRect l="23722" r="14137" b="1"/>
          <a:stretch/>
        </p:blipFill>
        <p:spPr>
          <a:xfrm>
            <a:off x="1" y="10"/>
            <a:ext cx="6066502" cy="6857989"/>
          </a:xfrm>
          <a:prstGeom prst="rect">
            <a:avLst/>
          </a:prstGeom>
        </p:spPr>
      </p:pic>
      <p:sp>
        <p:nvSpPr>
          <p:cNvPr id="3" name="Segnaposto contenuto 2">
            <a:extLst>
              <a:ext uri="{FF2B5EF4-FFF2-40B4-BE49-F238E27FC236}">
                <a16:creationId xmlns:a16="http://schemas.microsoft.com/office/drawing/2014/main" id="{E4895DFA-C6B3-4369-BC52-A186DEBF5F11}"/>
              </a:ext>
            </a:extLst>
          </p:cNvPr>
          <p:cNvSpPr>
            <a:spLocks noGrp="1"/>
          </p:cNvSpPr>
          <p:nvPr>
            <p:ph idx="1"/>
          </p:nvPr>
        </p:nvSpPr>
        <p:spPr>
          <a:xfrm>
            <a:off x="6400799" y="2121408"/>
            <a:ext cx="5299585" cy="4050792"/>
          </a:xfrm>
        </p:spPr>
        <p:txBody>
          <a:bodyPr>
            <a:normAutofit/>
          </a:bodyPr>
          <a:lstStyle/>
          <a:p>
            <a:r>
              <a:rPr lang="it-IT" sz="1800" dirty="0"/>
              <a:t>Il primo Tempio di Gerusalemme venne costruito da Salomone nel X secolo a.C.  Fu  poi distrutto dal sovrano babilonese Nabucodonosor. Il secondo tempio venne poi ricostruito nel 536 a.C. da Erode, re della Giudea. Il Tempio fu demolito nuovamente da Tito, imperatore romano. I resti del secondo tempio sono ora conosciuti come Muro del Pianto. La distruzione del tempio ha significato per il popolo ebraico l’inizio della diaspora e la perdita del luogo di culto, che simboleggiava l’unità culturale e religiosa della popolazione.</a:t>
            </a:r>
          </a:p>
        </p:txBody>
      </p:sp>
      <p:grpSp>
        <p:nvGrpSpPr>
          <p:cNvPr id="11" name="Group 10">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80289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EA3B8BB-1D4D-4025-A95E-1E95B007CAA8}"/>
              </a:ext>
            </a:extLst>
          </p:cNvPr>
          <p:cNvSpPr>
            <a:spLocks noGrp="1"/>
          </p:cNvSpPr>
          <p:nvPr>
            <p:ph type="title"/>
          </p:nvPr>
        </p:nvSpPr>
        <p:spPr>
          <a:xfrm>
            <a:off x="7883612" y="484632"/>
            <a:ext cx="3816774" cy="1609344"/>
          </a:xfrm>
          <a:ln>
            <a:noFill/>
          </a:ln>
        </p:spPr>
        <p:txBody>
          <a:bodyPr>
            <a:normAutofit/>
          </a:bodyPr>
          <a:lstStyle/>
          <a:p>
            <a:r>
              <a:rPr lang="it-IT" sz="4000" dirty="0"/>
              <a:t>Nella tradizione islamica</a:t>
            </a:r>
          </a:p>
        </p:txBody>
      </p:sp>
      <p:pic>
        <p:nvPicPr>
          <p:cNvPr id="4" name="Immagine 3">
            <a:extLst>
              <a:ext uri="{FF2B5EF4-FFF2-40B4-BE49-F238E27FC236}">
                <a16:creationId xmlns:a16="http://schemas.microsoft.com/office/drawing/2014/main" id="{3F82EAE7-E599-4B36-A8E0-D7CEC62AD428}"/>
              </a:ext>
            </a:extLst>
          </p:cNvPr>
          <p:cNvPicPr>
            <a:picLocks noChangeAspect="1"/>
          </p:cNvPicPr>
          <p:nvPr/>
        </p:nvPicPr>
        <p:blipFill rotWithShape="1">
          <a:blip r:embed="rId4"/>
          <a:srcRect l="26438" r="24304" b="1"/>
          <a:stretch/>
        </p:blipFill>
        <p:spPr>
          <a:xfrm>
            <a:off x="3343" y="10"/>
            <a:ext cx="7548923" cy="6857990"/>
          </a:xfrm>
          <a:prstGeom prst="rect">
            <a:avLst/>
          </a:prstGeom>
        </p:spPr>
      </p:pic>
      <p:sp>
        <p:nvSpPr>
          <p:cNvPr id="3" name="Segnaposto contenuto 2">
            <a:extLst>
              <a:ext uri="{FF2B5EF4-FFF2-40B4-BE49-F238E27FC236}">
                <a16:creationId xmlns:a16="http://schemas.microsoft.com/office/drawing/2014/main" id="{D33A8B5F-13FC-4F71-A514-2878CFD397EE}"/>
              </a:ext>
            </a:extLst>
          </p:cNvPr>
          <p:cNvSpPr>
            <a:spLocks noGrp="1"/>
          </p:cNvSpPr>
          <p:nvPr>
            <p:ph idx="1"/>
          </p:nvPr>
        </p:nvSpPr>
        <p:spPr>
          <a:xfrm>
            <a:off x="7883611" y="2121408"/>
            <a:ext cx="3816774" cy="4050792"/>
          </a:xfrm>
        </p:spPr>
        <p:txBody>
          <a:bodyPr>
            <a:normAutofit fontScale="85000" lnSpcReduction="10000"/>
          </a:bodyPr>
          <a:lstStyle/>
          <a:p>
            <a:r>
              <a:rPr lang="it-IT" sz="2400" dirty="0"/>
              <a:t>Il sito è importante anche per i musulmani che ritengono Salomone un loro profeta. I musulmani credono che Maometto abbia fatto un viaggio spirituale a Gerusalemme cavalcando un cavallo alato, al-</a:t>
            </a:r>
            <a:r>
              <a:rPr lang="it-IT" sz="2400" dirty="0" err="1"/>
              <a:t>Buraq</a:t>
            </a:r>
            <a:r>
              <a:rPr lang="it-IT" sz="2400" dirty="0"/>
              <a:t>, nel 620. Una volta arrivato, Maometto avrebbe legato il cavallo vicino ad un muro che alcuni musulmani ritengono essere proprio il Muro Occidentale. Difatti il nome arabo del sito è </a:t>
            </a:r>
            <a:r>
              <a:rPr lang="it-IT" sz="2400" b="1" dirty="0"/>
              <a:t>muro di al-</a:t>
            </a:r>
            <a:r>
              <a:rPr lang="it-IT" sz="2400" b="1" dirty="0" err="1"/>
              <a:t>Buraq</a:t>
            </a:r>
            <a:r>
              <a:rPr lang="it-IT" sz="2400" dirty="0"/>
              <a:t>.</a:t>
            </a:r>
          </a:p>
          <a:p>
            <a:endParaRPr lang="it-IT" sz="1600" dirty="0"/>
          </a:p>
        </p:txBody>
      </p:sp>
      <p:grpSp>
        <p:nvGrpSpPr>
          <p:cNvPr id="22" name="Group 10">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83474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C5C934ED-4830-4AE1-B7F1-EE5B32FD6ECE}"/>
              </a:ext>
            </a:extLst>
          </p:cNvPr>
          <p:cNvPicPr>
            <a:picLocks noChangeAspect="1"/>
          </p:cNvPicPr>
          <p:nvPr/>
        </p:nvPicPr>
        <p:blipFill rotWithShape="1">
          <a:blip r:embed="rId2"/>
          <a:srcRect t="9934" r="1" b="1547"/>
          <a:stretch/>
        </p:blipFill>
        <p:spPr>
          <a:xfrm>
            <a:off x="3344" y="4679245"/>
            <a:ext cx="4475150" cy="2178754"/>
          </a:xfrm>
          <a:prstGeom prst="rect">
            <a:avLst/>
          </a:prstGeom>
        </p:spPr>
      </p:pic>
      <p:sp>
        <p:nvSpPr>
          <p:cNvPr id="25" name="Rectangle 24">
            <a:extLst>
              <a:ext uri="{FF2B5EF4-FFF2-40B4-BE49-F238E27FC236}">
                <a16:creationId xmlns:a16="http://schemas.microsoft.com/office/drawing/2014/main" id="{75697405-D261-4D6B-8E15-0FF5AE9DD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1E28873-8022-443B-9CB7-3401C347342D}"/>
              </a:ext>
            </a:extLst>
          </p:cNvPr>
          <p:cNvSpPr>
            <a:spLocks noGrp="1"/>
          </p:cNvSpPr>
          <p:nvPr>
            <p:ph type="title"/>
          </p:nvPr>
        </p:nvSpPr>
        <p:spPr>
          <a:xfrm>
            <a:off x="4970109" y="484632"/>
            <a:ext cx="6730277" cy="1609344"/>
          </a:xfrm>
          <a:ln>
            <a:noFill/>
          </a:ln>
        </p:spPr>
        <p:txBody>
          <a:bodyPr>
            <a:normAutofit/>
          </a:bodyPr>
          <a:lstStyle/>
          <a:p>
            <a:r>
              <a:rPr lang="it-IT" sz="6000" dirty="0"/>
              <a:t>oggi</a:t>
            </a:r>
          </a:p>
        </p:txBody>
      </p:sp>
      <p:pic>
        <p:nvPicPr>
          <p:cNvPr id="4" name="Immagine 3">
            <a:extLst>
              <a:ext uri="{FF2B5EF4-FFF2-40B4-BE49-F238E27FC236}">
                <a16:creationId xmlns:a16="http://schemas.microsoft.com/office/drawing/2014/main" id="{C31D738D-FB10-4E5B-879C-207567704630}"/>
              </a:ext>
            </a:extLst>
          </p:cNvPr>
          <p:cNvPicPr>
            <a:picLocks noChangeAspect="1"/>
          </p:cNvPicPr>
          <p:nvPr/>
        </p:nvPicPr>
        <p:blipFill rotWithShape="1">
          <a:blip r:embed="rId5"/>
          <a:srcRect t="22818" r="1" b="4518"/>
          <a:stretch/>
        </p:blipFill>
        <p:spPr>
          <a:xfrm>
            <a:off x="3344" y="10"/>
            <a:ext cx="4475150" cy="2178745"/>
          </a:xfrm>
          <a:prstGeom prst="rect">
            <a:avLst/>
          </a:prstGeom>
        </p:spPr>
      </p:pic>
      <p:pic>
        <p:nvPicPr>
          <p:cNvPr id="5" name="Immagine 4">
            <a:extLst>
              <a:ext uri="{FF2B5EF4-FFF2-40B4-BE49-F238E27FC236}">
                <a16:creationId xmlns:a16="http://schemas.microsoft.com/office/drawing/2014/main" id="{E279CD06-ABFF-4C1E-B441-A6762C33E191}"/>
              </a:ext>
            </a:extLst>
          </p:cNvPr>
          <p:cNvPicPr>
            <a:picLocks noChangeAspect="1"/>
          </p:cNvPicPr>
          <p:nvPr/>
        </p:nvPicPr>
        <p:blipFill rotWithShape="1">
          <a:blip r:embed="rId6"/>
          <a:srcRect t="13666" r="1" b="13670"/>
          <a:stretch/>
        </p:blipFill>
        <p:spPr>
          <a:xfrm>
            <a:off x="3344" y="2339622"/>
            <a:ext cx="4475150" cy="2178754"/>
          </a:xfrm>
          <a:prstGeom prst="rect">
            <a:avLst/>
          </a:prstGeom>
        </p:spPr>
      </p:pic>
      <p:sp>
        <p:nvSpPr>
          <p:cNvPr id="3" name="Segnaposto contenuto 2">
            <a:extLst>
              <a:ext uri="{FF2B5EF4-FFF2-40B4-BE49-F238E27FC236}">
                <a16:creationId xmlns:a16="http://schemas.microsoft.com/office/drawing/2014/main" id="{7F83E174-DA06-4E24-880B-1C7B92F5A7A0}"/>
              </a:ext>
            </a:extLst>
          </p:cNvPr>
          <p:cNvSpPr>
            <a:spLocks noGrp="1"/>
          </p:cNvSpPr>
          <p:nvPr>
            <p:ph idx="1"/>
          </p:nvPr>
        </p:nvSpPr>
        <p:spPr>
          <a:xfrm>
            <a:off x="4970109" y="2121408"/>
            <a:ext cx="6730276" cy="4050792"/>
          </a:xfrm>
        </p:spPr>
        <p:txBody>
          <a:bodyPr>
            <a:normAutofit/>
          </a:bodyPr>
          <a:lstStyle/>
          <a:p>
            <a:r>
              <a:rPr lang="it-IT" dirty="0"/>
              <a:t>Oggi la piazza antistante il muro è stata trasformata in una sinagoga a cielo aperto, dove la gente prega e festeggia le più importanti cerimonie religiose. Tutta l’area circostante il Muro del Pianto è considerata sacra dagli Israeliti. Secondo l’uso tradizionale, gli uomini, a capo coperto, vi accedono separati dalle donne. Ciascuno si raccoglie in preghiera e molti lasciano, tra gli anfratti delle gigantesche pietre, bigliettini di carta con le proprie preghiere e intenzioni scritte.</a:t>
            </a:r>
          </a:p>
        </p:txBody>
      </p:sp>
      <p:grpSp>
        <p:nvGrpSpPr>
          <p:cNvPr id="27" name="Group 26">
            <a:extLst>
              <a:ext uri="{FF2B5EF4-FFF2-40B4-BE49-F238E27FC236}">
                <a16:creationId xmlns:a16="http://schemas.microsoft.com/office/drawing/2014/main" id="{19373530-15FD-4390-A707-0FA6DA4D5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03054FEE-E83D-4966-B2E7-594F3F4C0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68741C56-588D-4397-A8F3-E84E946E0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6330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C2AB606-0EC6-44BE-A1C9-3AA04CB29FC3}"/>
              </a:ext>
            </a:extLst>
          </p:cNvPr>
          <p:cNvSpPr>
            <a:spLocks noGrp="1"/>
          </p:cNvSpPr>
          <p:nvPr>
            <p:ph type="title"/>
          </p:nvPr>
        </p:nvSpPr>
        <p:spPr>
          <a:xfrm>
            <a:off x="7883612" y="484632"/>
            <a:ext cx="3816774" cy="1609344"/>
          </a:xfrm>
          <a:ln>
            <a:noFill/>
          </a:ln>
        </p:spPr>
        <p:txBody>
          <a:bodyPr>
            <a:normAutofit/>
          </a:bodyPr>
          <a:lstStyle/>
          <a:p>
            <a:r>
              <a:rPr lang="it-IT" sz="4400" dirty="0"/>
              <a:t>Curiosità</a:t>
            </a:r>
          </a:p>
        </p:txBody>
      </p:sp>
      <p:pic>
        <p:nvPicPr>
          <p:cNvPr id="4" name="Immagine 3">
            <a:extLst>
              <a:ext uri="{FF2B5EF4-FFF2-40B4-BE49-F238E27FC236}">
                <a16:creationId xmlns:a16="http://schemas.microsoft.com/office/drawing/2014/main" id="{89DF18A2-9526-4DD3-91A5-BE58AE126A17}"/>
              </a:ext>
            </a:extLst>
          </p:cNvPr>
          <p:cNvPicPr>
            <a:picLocks noChangeAspect="1"/>
          </p:cNvPicPr>
          <p:nvPr/>
        </p:nvPicPr>
        <p:blipFill rotWithShape="1">
          <a:blip r:embed="rId4"/>
          <a:srcRect l="19951" r="6573" b="-1"/>
          <a:stretch/>
        </p:blipFill>
        <p:spPr>
          <a:xfrm>
            <a:off x="3343" y="10"/>
            <a:ext cx="7548923" cy="6857990"/>
          </a:xfrm>
          <a:prstGeom prst="rect">
            <a:avLst/>
          </a:prstGeom>
        </p:spPr>
      </p:pic>
      <p:sp>
        <p:nvSpPr>
          <p:cNvPr id="3" name="Segnaposto contenuto 2">
            <a:extLst>
              <a:ext uri="{FF2B5EF4-FFF2-40B4-BE49-F238E27FC236}">
                <a16:creationId xmlns:a16="http://schemas.microsoft.com/office/drawing/2014/main" id="{67932BFE-65CF-483D-B5DC-CDF5B4324561}"/>
              </a:ext>
            </a:extLst>
          </p:cNvPr>
          <p:cNvSpPr>
            <a:spLocks noGrp="1"/>
          </p:cNvSpPr>
          <p:nvPr>
            <p:ph idx="1"/>
          </p:nvPr>
        </p:nvSpPr>
        <p:spPr>
          <a:xfrm>
            <a:off x="7883610" y="2121408"/>
            <a:ext cx="4195119" cy="4026078"/>
          </a:xfrm>
        </p:spPr>
        <p:txBody>
          <a:bodyPr>
            <a:normAutofit/>
          </a:bodyPr>
          <a:lstStyle/>
          <a:p>
            <a:r>
              <a:rPr lang="it-IT" sz="1800" dirty="0"/>
              <a:t>Per andare incontro ai tanti ebrei emigrati nel mondo, le antiche tradizioni si sono rinnovate: oggi è possibile inviare la propria preghiera al Muro del Pianto grazie al il sito Internet di Virtual </a:t>
            </a:r>
            <a:r>
              <a:rPr lang="it-IT" sz="1800" dirty="0" err="1"/>
              <a:t>Jeruslem</a:t>
            </a:r>
            <a:r>
              <a:rPr lang="it-IT" sz="1800" dirty="0"/>
              <a:t> (www.virtual.co.il), che garantisce la stampa e l’inserimento in un interstizio tra le pietre.</a:t>
            </a:r>
          </a:p>
          <a:p>
            <a:r>
              <a:rPr lang="it-IT" sz="1800" dirty="0"/>
              <a:t>Secondo una stima, pare che ogni anno vengano depositati </a:t>
            </a:r>
            <a:r>
              <a:rPr lang="it-IT" sz="1800" b="1" dirty="0"/>
              <a:t>più di 1 milione di bigliettini e di preghiere</a:t>
            </a:r>
            <a:r>
              <a:rPr lang="it-IT" sz="1800" dirty="0"/>
              <a:t> tra le fessure del </a:t>
            </a:r>
            <a:r>
              <a:rPr lang="it-IT" sz="1800" b="1" dirty="0"/>
              <a:t>Muro del Pianto</a:t>
            </a:r>
            <a:r>
              <a:rPr lang="it-IT" sz="1800" dirty="0"/>
              <a:t>.</a:t>
            </a:r>
          </a:p>
        </p:txBody>
      </p:sp>
      <p:grpSp>
        <p:nvGrpSpPr>
          <p:cNvPr id="16" name="Group 10">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1">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2">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5715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6001358-3401-4742-94AF-9CA2C7D5D74B}"/>
              </a:ext>
            </a:extLst>
          </p:cNvPr>
          <p:cNvPicPr>
            <a:picLocks noChangeAspect="1"/>
          </p:cNvPicPr>
          <p:nvPr/>
        </p:nvPicPr>
        <p:blipFill rotWithShape="1">
          <a:blip r:embed="rId2"/>
          <a:srcRect r="19812" b="-3"/>
          <a:stretch/>
        </p:blipFill>
        <p:spPr>
          <a:xfrm>
            <a:off x="3344" y="3509433"/>
            <a:ext cx="4475150" cy="3348566"/>
          </a:xfrm>
          <a:prstGeom prst="rect">
            <a:avLst/>
          </a:prstGeom>
        </p:spPr>
      </p:pic>
      <p:sp>
        <p:nvSpPr>
          <p:cNvPr id="10" name="Rectangle 9">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FA3C89D-B1C5-46AE-A846-23755F4773AC}"/>
              </a:ext>
            </a:extLst>
          </p:cNvPr>
          <p:cNvSpPr>
            <a:spLocks noGrp="1"/>
          </p:cNvSpPr>
          <p:nvPr>
            <p:ph type="title"/>
          </p:nvPr>
        </p:nvSpPr>
        <p:spPr>
          <a:xfrm>
            <a:off x="4970109" y="484632"/>
            <a:ext cx="6730277" cy="1609344"/>
          </a:xfrm>
          <a:ln>
            <a:noFill/>
          </a:ln>
        </p:spPr>
        <p:txBody>
          <a:bodyPr>
            <a:normAutofit/>
          </a:bodyPr>
          <a:lstStyle/>
          <a:p>
            <a:r>
              <a:rPr lang="it-IT" sz="4800"/>
              <a:t>curiosità</a:t>
            </a:r>
          </a:p>
        </p:txBody>
      </p:sp>
      <p:pic>
        <p:nvPicPr>
          <p:cNvPr id="5" name="Immagine 4">
            <a:extLst>
              <a:ext uri="{FF2B5EF4-FFF2-40B4-BE49-F238E27FC236}">
                <a16:creationId xmlns:a16="http://schemas.microsoft.com/office/drawing/2014/main" id="{E07FAC29-FF31-4564-96BB-2E3E277FFC2A}"/>
              </a:ext>
            </a:extLst>
          </p:cNvPr>
          <p:cNvPicPr>
            <a:picLocks noChangeAspect="1"/>
          </p:cNvPicPr>
          <p:nvPr/>
        </p:nvPicPr>
        <p:blipFill rotWithShape="1">
          <a:blip r:embed="rId5"/>
          <a:srcRect l="7640" r="4156" b="1"/>
          <a:stretch/>
        </p:blipFill>
        <p:spPr>
          <a:xfrm>
            <a:off x="3344" y="10"/>
            <a:ext cx="4475150" cy="3348557"/>
          </a:xfrm>
          <a:prstGeom prst="rect">
            <a:avLst/>
          </a:prstGeom>
        </p:spPr>
      </p:pic>
      <p:sp>
        <p:nvSpPr>
          <p:cNvPr id="3" name="Segnaposto contenuto 2">
            <a:extLst>
              <a:ext uri="{FF2B5EF4-FFF2-40B4-BE49-F238E27FC236}">
                <a16:creationId xmlns:a16="http://schemas.microsoft.com/office/drawing/2014/main" id="{2B313491-9691-4CEF-B9C8-92DB155779AD}"/>
              </a:ext>
            </a:extLst>
          </p:cNvPr>
          <p:cNvSpPr>
            <a:spLocks noGrp="1"/>
          </p:cNvSpPr>
          <p:nvPr>
            <p:ph idx="1"/>
          </p:nvPr>
        </p:nvSpPr>
        <p:spPr>
          <a:xfrm>
            <a:off x="4970109" y="2121408"/>
            <a:ext cx="6730276" cy="4050792"/>
          </a:xfrm>
        </p:spPr>
        <p:txBody>
          <a:bodyPr>
            <a:normAutofit/>
          </a:bodyPr>
          <a:lstStyle/>
          <a:p>
            <a:pPr lvl="0">
              <a:buClr>
                <a:srgbClr val="D34817">
                  <a:lumMod val="75000"/>
                </a:srgbClr>
              </a:buClr>
            </a:pPr>
            <a:r>
              <a:rPr lang="it-IT" sz="1800" dirty="0"/>
              <a:t>Il 23 luglio 2018, poche ore dopo la fine della preghiera finale </a:t>
            </a:r>
            <a:r>
              <a:rPr lang="it-IT" sz="1800" dirty="0" err="1"/>
              <a:t>Tisha</a:t>
            </a:r>
            <a:r>
              <a:rPr lang="it-IT" sz="1800" dirty="0"/>
              <a:t> </a:t>
            </a:r>
            <a:r>
              <a:rPr lang="it-IT" sz="1800" dirty="0" err="1"/>
              <a:t>B’Av</a:t>
            </a:r>
            <a:r>
              <a:rPr lang="it-IT" sz="1800" dirty="0"/>
              <a:t>, dal Muro del Pianto si staccò una pietra di circa 100 chili. Non ci fu nessun ferito.</a:t>
            </a:r>
          </a:p>
          <a:p>
            <a:pPr lvl="0">
              <a:buClr>
                <a:srgbClr val="D34817">
                  <a:lumMod val="75000"/>
                </a:srgbClr>
              </a:buClr>
            </a:pPr>
            <a:r>
              <a:rPr lang="it-IT" sz="1800" dirty="0"/>
              <a:t>L’ultimo giorno del viaggio in Terra Santa di Papa Francesco si aprì con una visita al Muro del Pianto di Gerusalemme. Qui il Pontefice si è fermato per un momento di raccoglimento e ha inserito, come i suo predecessori Giovanni Paolo II e Benedetto XVI, un foglio con </a:t>
            </a:r>
            <a:r>
              <a:rPr lang="it-IT" sz="1800"/>
              <a:t>una preghiera.</a:t>
            </a:r>
            <a:endParaRPr lang="it-IT" sz="1800" dirty="0"/>
          </a:p>
          <a:p>
            <a:endParaRPr lang="it-IT" sz="1800" dirty="0"/>
          </a:p>
        </p:txBody>
      </p:sp>
      <p:grpSp>
        <p:nvGrpSpPr>
          <p:cNvPr id="12" name="Group 11">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5675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FD812CC-01FC-4C94-93B2-C8DC2C53AA44}"/>
              </a:ext>
            </a:extLst>
          </p:cNvPr>
          <p:cNvSpPr>
            <a:spLocks noGrp="1"/>
          </p:cNvSpPr>
          <p:nvPr>
            <p:ph type="title"/>
          </p:nvPr>
        </p:nvSpPr>
        <p:spPr>
          <a:xfrm>
            <a:off x="4970109" y="484632"/>
            <a:ext cx="6730277" cy="1609344"/>
          </a:xfrm>
          <a:ln>
            <a:noFill/>
          </a:ln>
        </p:spPr>
        <p:txBody>
          <a:bodyPr>
            <a:normAutofit/>
          </a:bodyPr>
          <a:lstStyle/>
          <a:p>
            <a:r>
              <a:rPr lang="it-IT" sz="4800"/>
              <a:t>fonti</a:t>
            </a:r>
          </a:p>
        </p:txBody>
      </p:sp>
      <p:pic>
        <p:nvPicPr>
          <p:cNvPr id="5" name="Picture 4">
            <a:extLst>
              <a:ext uri="{FF2B5EF4-FFF2-40B4-BE49-F238E27FC236}">
                <a16:creationId xmlns:a16="http://schemas.microsoft.com/office/drawing/2014/main" id="{83E80903-73A4-46C0-AE60-322CE8644A13}"/>
              </a:ext>
            </a:extLst>
          </p:cNvPr>
          <p:cNvPicPr>
            <a:picLocks noChangeAspect="1"/>
          </p:cNvPicPr>
          <p:nvPr/>
        </p:nvPicPr>
        <p:blipFill rotWithShape="1">
          <a:blip r:embed="rId4"/>
          <a:srcRect l="20676" r="28507"/>
          <a:stretch/>
        </p:blipFill>
        <p:spPr>
          <a:xfrm>
            <a:off x="3344" y="10"/>
            <a:ext cx="4646726" cy="6857990"/>
          </a:xfrm>
          <a:prstGeom prst="rect">
            <a:avLst/>
          </a:prstGeom>
        </p:spPr>
      </p:pic>
      <p:sp>
        <p:nvSpPr>
          <p:cNvPr id="3" name="Segnaposto contenuto 2">
            <a:extLst>
              <a:ext uri="{FF2B5EF4-FFF2-40B4-BE49-F238E27FC236}">
                <a16:creationId xmlns:a16="http://schemas.microsoft.com/office/drawing/2014/main" id="{563E446B-547A-42D1-A64C-4F4DB1C59CF2}"/>
              </a:ext>
            </a:extLst>
          </p:cNvPr>
          <p:cNvSpPr>
            <a:spLocks noGrp="1"/>
          </p:cNvSpPr>
          <p:nvPr>
            <p:ph idx="1"/>
          </p:nvPr>
        </p:nvSpPr>
        <p:spPr>
          <a:xfrm>
            <a:off x="4970109" y="2121408"/>
            <a:ext cx="6730276" cy="4050792"/>
          </a:xfrm>
        </p:spPr>
        <p:txBody>
          <a:bodyPr>
            <a:normAutofit/>
          </a:bodyPr>
          <a:lstStyle/>
          <a:p>
            <a:r>
              <a:rPr lang="it-IT" sz="1800"/>
              <a:t>https://it.wikipedia.org/wiki/Muro_Occidentale</a:t>
            </a:r>
          </a:p>
          <a:p>
            <a:r>
              <a:rPr lang="it-IT" sz="1800"/>
              <a:t>www.accademiadellospettacolo.it/gigante/superiori/muri3.htm</a:t>
            </a:r>
          </a:p>
          <a:p>
            <a:r>
              <a:rPr lang="it-IT" sz="1800"/>
              <a:t>www.viaggichepassione.it/israele-gerusalemme-muro-del-pianto-kotel-ha-maaravi</a:t>
            </a:r>
          </a:p>
          <a:p>
            <a:r>
              <a:rPr lang="it-IT" sz="1800"/>
              <a:t>https://www.studiarapido.it/il-tempio-di-gerusalemme/#.XccBHvZFw2w</a:t>
            </a:r>
          </a:p>
          <a:p>
            <a:r>
              <a:rPr lang="it-IT" sz="1800"/>
              <a:t>https://www.evolutiontravel.eu/2019/10/04/viaggio-in-israele-5-curiosita-1-da-conoscere/</a:t>
            </a:r>
          </a:p>
          <a:p>
            <a:endParaRPr lang="it-IT" sz="180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2345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FCEAA-D524-4DF3-AB5D-693FBE0D4C71}"/>
              </a:ext>
            </a:extLst>
          </p:cNvPr>
          <p:cNvSpPr>
            <a:spLocks noGrp="1"/>
          </p:cNvSpPr>
          <p:nvPr>
            <p:ph type="title"/>
          </p:nvPr>
        </p:nvSpPr>
        <p:spPr>
          <a:xfrm>
            <a:off x="2167127" y="1225296"/>
            <a:ext cx="9961029" cy="3520440"/>
          </a:xfrm>
        </p:spPr>
        <p:txBody>
          <a:bodyPr/>
          <a:lstStyle/>
          <a:p>
            <a:r>
              <a:rPr lang="he-IL" sz="9600" dirty="0"/>
              <a:t>תודה על תשומת הלב</a:t>
            </a:r>
            <a:br>
              <a:rPr lang="it-IT" dirty="0"/>
            </a:br>
            <a:r>
              <a:rPr lang="it-IT" sz="6000" dirty="0"/>
              <a:t>grazie per l’attenzione</a:t>
            </a:r>
            <a:endParaRPr lang="it-IT" dirty="0"/>
          </a:p>
        </p:txBody>
      </p:sp>
    </p:spTree>
    <p:extLst>
      <p:ext uri="{BB962C8B-B14F-4D97-AF65-F5344CB8AC3E}">
        <p14:creationId xmlns:p14="http://schemas.microsoft.com/office/powerpoint/2010/main" val="1553355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Legno</Template>
  <TotalTime>191</TotalTime>
  <Words>587</Words>
  <Application>Microsoft Office PowerPoint</Application>
  <PresentationFormat>Widescreen</PresentationFormat>
  <Paragraphs>23</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Calibri</vt:lpstr>
      <vt:lpstr>Rockwell</vt:lpstr>
      <vt:lpstr>Rockwell Condensed</vt:lpstr>
      <vt:lpstr>Rockwell Extra Bold</vt:lpstr>
      <vt:lpstr>Wingdings</vt:lpstr>
      <vt:lpstr>Legno</vt:lpstr>
      <vt:lpstr>il muro del pianto</vt:lpstr>
      <vt:lpstr>descrizione</vt:lpstr>
      <vt:lpstr>Le origini</vt:lpstr>
      <vt:lpstr>Nella tradizione islamica</vt:lpstr>
      <vt:lpstr>oggi</vt:lpstr>
      <vt:lpstr>Curiosità</vt:lpstr>
      <vt:lpstr>curiosità</vt:lpstr>
      <vt:lpstr>fonti</vt:lpstr>
      <vt:lpstr>תודה על תשומת הלב 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muro del pianto</dc:title>
  <dc:creator> </dc:creator>
  <cp:lastModifiedBy> </cp:lastModifiedBy>
  <cp:revision>17</cp:revision>
  <dcterms:created xsi:type="dcterms:W3CDTF">2019-11-09T16:35:33Z</dcterms:created>
  <dcterms:modified xsi:type="dcterms:W3CDTF">2019-11-14T19:29:04Z</dcterms:modified>
</cp:coreProperties>
</file>