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359080-8C4F-40C4-9304-CC16ACFF5A28}" type="datetimeFigureOut">
              <a:rPr lang="it-IT" smtClean="0"/>
              <a:t>23/11/2019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A556FB-13C3-4260-B038-D2CCE7091DDB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tadinanza.biz/nuova-legge-sulla-cittadinanza-la-riforma-salvini-in-6-punti/" TargetMode="External"/><Relationship Id="rId2" Type="http://schemas.openxmlformats.org/officeDocument/2006/relationships/hyperlink" Target="https://it.wikipedia.org/wiki/Cittadinanza_italia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attoresociale.it/article/notiziario/_vuoi_la_cittadinanza_italiana_prima_devi_tornare_in_libia_" TargetMode="External"/><Relationship Id="rId4" Type="http://schemas.openxmlformats.org/officeDocument/2006/relationships/hyperlink" Target="https://www.ilrestodelcarlino.it/rovigo/cronaca/2014/03/12/1038010-non-sa-italiano-niente-cittadinanza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55776" y="1844824"/>
            <a:ext cx="6400800" cy="2286000"/>
          </a:xfrm>
        </p:spPr>
        <p:txBody>
          <a:bodyPr/>
          <a:lstStyle/>
          <a:p>
            <a:r>
              <a:rPr lang="it-IT" dirty="0" smtClean="0"/>
              <a:t>Cittadinanza italiana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2555776" y="332656"/>
            <a:ext cx="6400800" cy="1509712"/>
          </a:xfrm>
        </p:spPr>
        <p:txBody>
          <a:bodyPr/>
          <a:lstStyle/>
          <a:p>
            <a:r>
              <a:rPr lang="it-IT" dirty="0" smtClean="0"/>
              <a:t>Power point di Abriani Irene e Sannibale Carlotta 1CD</a:t>
            </a:r>
            <a:endParaRPr lang="it-IT" dirty="0"/>
          </a:p>
        </p:txBody>
      </p:sp>
      <p:pic>
        <p:nvPicPr>
          <p:cNvPr id="14338" name="Picture 2" descr="Risultati immagini per cittadinanza ital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6192688" cy="348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600" dirty="0" smtClean="0"/>
              <a:t>Fine </a:t>
            </a:r>
            <a:r>
              <a:rPr lang="it-IT" sz="6600" dirty="0" smtClean="0">
                <a:sym typeface="Wingdings" pitchFamily="2" charset="2"/>
              </a:rPr>
              <a:t> </a:t>
            </a:r>
            <a:endParaRPr lang="it-IT" sz="6600" dirty="0"/>
          </a:p>
        </p:txBody>
      </p:sp>
      <p:pic>
        <p:nvPicPr>
          <p:cNvPr id="6" name="Segnaposto immagine 5" descr="bandiera-italiana-poliestere-nautic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237" b="10237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Grazie per la visione!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Che cos’è?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La </a:t>
            </a:r>
            <a:r>
              <a:rPr lang="it-IT" sz="2400" b="1" dirty="0" smtClean="0">
                <a:solidFill>
                  <a:schemeClr val="tx2"/>
                </a:solidFill>
              </a:rPr>
              <a:t>cittadinanza italiana</a:t>
            </a:r>
            <a:r>
              <a:rPr lang="it-IT" sz="2400" dirty="0" smtClean="0">
                <a:solidFill>
                  <a:schemeClr val="tx2"/>
                </a:solidFill>
              </a:rPr>
              <a:t> </a:t>
            </a:r>
            <a:r>
              <a:rPr lang="it-IT" sz="2400" dirty="0" smtClean="0"/>
              <a:t>è la condizione della </a:t>
            </a:r>
            <a:r>
              <a:rPr lang="it-IT" sz="2400" dirty="0" smtClean="0"/>
              <a:t>persona alla </a:t>
            </a:r>
            <a:r>
              <a:rPr lang="it-IT" sz="2400" dirty="0" smtClean="0"/>
              <a:t>quale l'ordinamento giuridico </a:t>
            </a:r>
            <a:r>
              <a:rPr lang="it-IT" sz="2400" dirty="0" smtClean="0"/>
              <a:t>dell‘Italia</a:t>
            </a:r>
            <a:r>
              <a:rPr lang="it-IT" sz="2400" dirty="0" smtClean="0"/>
              <a:t> riconosce la pienezza dei </a:t>
            </a:r>
            <a:r>
              <a:rPr lang="it-IT" sz="2400" b="1" dirty="0" smtClean="0">
                <a:solidFill>
                  <a:schemeClr val="tx2"/>
                </a:solidFill>
              </a:rPr>
              <a:t>diritti civili</a:t>
            </a:r>
            <a:r>
              <a:rPr lang="it-IT" sz="2400" dirty="0" smtClean="0"/>
              <a:t> e </a:t>
            </a:r>
            <a:r>
              <a:rPr lang="it-IT" sz="2400" b="1" dirty="0" smtClean="0">
                <a:solidFill>
                  <a:schemeClr val="tx2"/>
                </a:solidFill>
              </a:rPr>
              <a:t>politici</a:t>
            </a:r>
            <a:r>
              <a:rPr lang="it-IT" sz="2400" dirty="0" smtClean="0"/>
              <a:t>.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È basata sullo</a:t>
            </a:r>
          </a:p>
          <a:p>
            <a:pPr>
              <a:buNone/>
            </a:pPr>
            <a:r>
              <a:rPr lang="it-IT" sz="2400" b="1" dirty="0" smtClean="0">
                <a:solidFill>
                  <a:schemeClr val="tx2"/>
                </a:solidFill>
              </a:rPr>
              <a:t>ius sanguinis</a:t>
            </a:r>
            <a:r>
              <a:rPr lang="it-IT" sz="2400" dirty="0" smtClean="0"/>
              <a:t>. </a:t>
            </a:r>
          </a:p>
        </p:txBody>
      </p:sp>
      <p:pic>
        <p:nvPicPr>
          <p:cNvPr id="13314" name="Picture 2" descr="Risultati immagini per ius sangui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82144"/>
            <a:ext cx="3919534" cy="427585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La sua storia: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052736"/>
            <a:ext cx="7498080" cy="4800600"/>
          </a:xfrm>
        </p:spPr>
        <p:txBody>
          <a:bodyPr/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Statuto Albertino </a:t>
            </a:r>
            <a:r>
              <a:rPr lang="it-IT" sz="2400" dirty="0" smtClean="0"/>
              <a:t>1861: i </a:t>
            </a:r>
            <a:r>
              <a:rPr lang="it-IT" sz="2400" dirty="0" smtClean="0"/>
              <a:t>diritti civili e penali dati dalla cittadinanza, erano concessi a tutti tranne alle donne, che dipendevano dall’autorità del pater </a:t>
            </a:r>
            <a:r>
              <a:rPr lang="la-Latn" sz="2400" dirty="0" smtClean="0"/>
              <a:t>familias</a:t>
            </a:r>
            <a:r>
              <a:rPr lang="it-IT" sz="2400" dirty="0" smtClean="0"/>
              <a:t>. </a:t>
            </a:r>
          </a:p>
          <a:p>
            <a:endParaRPr lang="it-IT" dirty="0"/>
          </a:p>
        </p:txBody>
      </p:sp>
      <p:pic>
        <p:nvPicPr>
          <p:cNvPr id="15362" name="Picture 2" descr="Risultati immagini per repubblica ital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3517104" cy="37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AutoShape 4" descr="Risultati immagini per repubblica ital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6" name="AutoShape 6" descr="Risultati immagini per repubblica ital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8" name="AutoShape 8" descr="Risultati immagini per repubblica ital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70" name="Picture 10" descr="Immagine correlata"/>
          <p:cNvPicPr>
            <a:picLocks noChangeAspect="1" noChangeArrowheads="1"/>
          </p:cNvPicPr>
          <p:nvPr/>
        </p:nvPicPr>
        <p:blipFill>
          <a:blip r:embed="rId3" cstate="print"/>
          <a:srcRect l="2291" t="-3024" r="3783" b="209"/>
          <a:stretch>
            <a:fillRect/>
          </a:stretch>
        </p:blipFill>
        <p:spPr bwMode="auto">
          <a:xfrm>
            <a:off x="5796136" y="2636912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0"/>
            <a:ext cx="7498080" cy="4800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Legge N.91 del 1992: è rimasta in vigore fino al 2018, dove si arriva dopo una serie di </a:t>
            </a:r>
            <a:r>
              <a:rPr lang="it-IT" sz="2400" b="1" dirty="0" smtClean="0">
                <a:solidFill>
                  <a:schemeClr val="tx2"/>
                </a:solidFill>
              </a:rPr>
              <a:t>emendamenti</a:t>
            </a:r>
            <a:r>
              <a:rPr lang="it-IT" sz="2400" dirty="0" smtClean="0"/>
              <a:t>;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Legge N.132 del 2018: è il risultato delle modifiche di Salvini sulla legge precedente, riassunta in </a:t>
            </a:r>
            <a:r>
              <a:rPr lang="it-IT" sz="2400" b="1" dirty="0" smtClean="0">
                <a:solidFill>
                  <a:schemeClr val="tx2"/>
                </a:solidFill>
              </a:rPr>
              <a:t>sei punti</a:t>
            </a:r>
            <a:r>
              <a:rPr lang="it-IT" sz="2400" dirty="0" smtClean="0"/>
              <a:t>; </a:t>
            </a:r>
          </a:p>
          <a:p>
            <a:endParaRPr lang="it-IT" sz="2400" dirty="0" smtClean="0"/>
          </a:p>
          <a:p>
            <a:r>
              <a:rPr lang="it-IT" sz="2400" dirty="0" smtClean="0"/>
              <a:t>Oggi nel 2019 il Pd e il M5S stanno discutendo su nuove modifiche dell’ultima legge. </a:t>
            </a:r>
            <a:endParaRPr lang="it-IT" sz="2400" dirty="0"/>
          </a:p>
        </p:txBody>
      </p:sp>
      <p:pic>
        <p:nvPicPr>
          <p:cNvPr id="16386" name="Picture 2" descr="Risultati immagini per modifiche legge 2018 cittadinan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19446"/>
            <a:ext cx="5378796" cy="2933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0"/>
            <a:ext cx="7498080" cy="5328592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Modifiche di Salvini:</a:t>
            </a:r>
          </a:p>
          <a:p>
            <a:endParaRPr lang="it-IT" sz="2400" dirty="0" smtClean="0">
              <a:solidFill>
                <a:schemeClr val="tx2"/>
              </a:solidFill>
            </a:endParaRPr>
          </a:p>
          <a:p>
            <a:r>
              <a:rPr lang="it-IT" sz="2400" dirty="0" smtClean="0"/>
              <a:t>Conoscenza della lingua italiana;</a:t>
            </a:r>
          </a:p>
          <a:p>
            <a:r>
              <a:rPr lang="it-IT" sz="2400" dirty="0" smtClean="0"/>
              <a:t>Aumento importo per la cittadinanza;</a:t>
            </a:r>
          </a:p>
          <a:p>
            <a:r>
              <a:rPr lang="it-IT" sz="2400" dirty="0" smtClean="0"/>
              <a:t>Estensione del periodo di tempo per l’acquisizione;</a:t>
            </a:r>
          </a:p>
          <a:p>
            <a:r>
              <a:rPr lang="it-IT" sz="2400" dirty="0" smtClean="0"/>
              <a:t>Termine di consegna dei certificati di stato civile;</a:t>
            </a:r>
          </a:p>
          <a:p>
            <a:r>
              <a:rPr lang="it-IT" sz="2400" dirty="0" smtClean="0"/>
              <a:t>Rifiuto della domanda di cittadinanza di matrimonio dopo due anni;</a:t>
            </a:r>
          </a:p>
          <a:p>
            <a:r>
              <a:rPr lang="it-IT" sz="2400" dirty="0" smtClean="0"/>
              <a:t>Ritiro della cittadinanza in caso di reati di terrorismo o precedenti penali.</a:t>
            </a:r>
          </a:p>
        </p:txBody>
      </p:sp>
      <p:pic>
        <p:nvPicPr>
          <p:cNvPr id="17410" name="Picture 2" descr="Risultati immagini per certificati di stato civ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37112"/>
            <a:ext cx="645570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it-IT" dirty="0" smtClean="0"/>
              <a:t>Acquisizione: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620688"/>
            <a:ext cx="7498080" cy="4800600"/>
          </a:xfrm>
        </p:spPr>
        <p:txBody>
          <a:bodyPr/>
          <a:lstStyle/>
          <a:p>
            <a:pPr lvl="0"/>
            <a:endParaRPr lang="it-IT" sz="2400" dirty="0" smtClean="0"/>
          </a:p>
          <a:p>
            <a:pPr lvl="0"/>
            <a:r>
              <a:rPr lang="it-IT" sz="2400" dirty="0" smtClean="0"/>
              <a:t>Automaticamente </a:t>
            </a:r>
            <a:r>
              <a:rPr lang="it-IT" sz="2400" dirty="0" smtClean="0"/>
              <a:t>(attraverso lo ius sanguinis o ius soli);</a:t>
            </a:r>
          </a:p>
          <a:p>
            <a:pPr lvl="0"/>
            <a:r>
              <a:rPr lang="it-IT" sz="2400" dirty="0" smtClean="0"/>
              <a:t>Per naturalizzazione, dopo 10 anni in Italia a condizione di non avere precedenti penali</a:t>
            </a:r>
            <a:r>
              <a:rPr lang="it-IT" sz="2400" dirty="0" smtClean="0"/>
              <a:t>; </a:t>
            </a:r>
          </a:p>
          <a:p>
            <a:pPr lvl="0"/>
            <a:r>
              <a:rPr lang="it-IT" sz="2400" dirty="0" smtClean="0"/>
              <a:t>Per matrimonio (unione civile) </a:t>
            </a:r>
            <a:r>
              <a:rPr lang="it-IT" sz="2400" dirty="0" smtClean="0"/>
              <a:t>di </a:t>
            </a:r>
            <a:r>
              <a:rPr lang="it-IT" sz="2400" dirty="0" smtClean="0"/>
              <a:t>uno straniero con un cittadino italiano, dopo 2 anni di residenza nello Stato italiano; </a:t>
            </a:r>
          </a:p>
          <a:p>
            <a:endParaRPr lang="it-IT" dirty="0"/>
          </a:p>
        </p:txBody>
      </p:sp>
      <p:pic>
        <p:nvPicPr>
          <p:cNvPr id="1843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3384376" cy="338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Curiosità: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980728"/>
            <a:ext cx="7956376" cy="4800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12 Marzo 2014:</a:t>
            </a:r>
          </a:p>
          <a:p>
            <a:pPr>
              <a:buNone/>
            </a:pPr>
            <a:r>
              <a:rPr lang="it-IT" sz="2400" dirty="0" smtClean="0"/>
              <a:t>Un quarantenne marocchino di Ceneselli (Rovigo), ha richiesto la cittadinanza italiana dopo 22 anni di residenza in Italia, ma gli è stata vietata per non aver saputo leggere in italiano durante il giuramento di acquisizione</a:t>
            </a:r>
            <a:r>
              <a:rPr lang="it-IT" sz="2400" dirty="0" smtClean="0"/>
              <a:t>.</a:t>
            </a:r>
          </a:p>
          <a:p>
            <a:pPr>
              <a:buNone/>
            </a:pPr>
            <a:r>
              <a:rPr lang="it-IT" sz="2400" dirty="0" smtClean="0"/>
              <a:t>Marco Trombini: “</a:t>
            </a:r>
            <a:r>
              <a:rPr lang="it-IT" sz="2400" dirty="0" smtClean="0"/>
              <a:t>Non è per discriminazione”. 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20482" name="Picture 2" descr="Risultati immagini per quarantenne marocchino non sa leggere il giur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59055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260648"/>
            <a:ext cx="7498080" cy="4800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7 Novembre 2019: </a:t>
            </a:r>
          </a:p>
          <a:p>
            <a:pPr>
              <a:buNone/>
            </a:pPr>
            <a:r>
              <a:rPr lang="it-IT" sz="2400" dirty="0" smtClean="0"/>
              <a:t>Tewfima Kassimna è togolese che ha sposato un’italiana e richiesto la cittadinanza di matrimonio, ma non gli è stata concessa perché non ha consegnato i giusti certificati di residenza in Libia. </a:t>
            </a:r>
          </a:p>
          <a:p>
            <a:pPr>
              <a:buNone/>
            </a:pPr>
            <a:r>
              <a:rPr lang="it-IT" sz="2400" dirty="0" smtClean="0"/>
              <a:t>La moglie Caterina dice: “</a:t>
            </a:r>
            <a:r>
              <a:rPr lang="it-IT" sz="2400" dirty="0" smtClean="0"/>
              <a:t>Mi sembra di vivere una fiction di ottusità burocratica”.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19458" name="Picture 2" descr="Risultati immagini per tewfima kassimna"/>
          <p:cNvPicPr>
            <a:picLocks noChangeAspect="1" noChangeArrowheads="1"/>
          </p:cNvPicPr>
          <p:nvPr/>
        </p:nvPicPr>
        <p:blipFill>
          <a:blip r:embed="rId2" cstate="print"/>
          <a:srcRect l="20313" t="15607" r="17187"/>
          <a:stretch>
            <a:fillRect/>
          </a:stretch>
        </p:blipFill>
        <p:spPr bwMode="auto">
          <a:xfrm>
            <a:off x="1547664" y="3212976"/>
            <a:ext cx="3456384" cy="327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Risultati immagini per tewfima kassim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/>
          <a:lstStyle/>
          <a:p>
            <a:r>
              <a:rPr lang="it-IT" dirty="0" smtClean="0"/>
              <a:t>Fonti: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introduzione, storia e acquisizione: </a:t>
            </a:r>
            <a:r>
              <a:rPr lang="it-IT" sz="2400" u="sng" dirty="0" smtClean="0">
                <a:solidFill>
                  <a:schemeClr val="tx2"/>
                </a:solidFill>
                <a:hlinkClick r:id="rId2"/>
              </a:rPr>
              <a:t>https://it.wikipedia.org/wiki/Cittadinanza_italiana</a:t>
            </a:r>
            <a:endParaRPr lang="it-IT" sz="2400" dirty="0" smtClean="0">
              <a:solidFill>
                <a:schemeClr val="tx2"/>
              </a:solidFill>
            </a:endParaRPr>
          </a:p>
          <a:p>
            <a:r>
              <a:rPr lang="it-IT" sz="2400" dirty="0" smtClean="0"/>
              <a:t>punti della modifica delle legge di Salvini: </a:t>
            </a:r>
            <a:r>
              <a:rPr lang="it-IT" sz="2400" u="sng" dirty="0" smtClean="0">
                <a:hlinkClick r:id="rId3"/>
              </a:rPr>
              <a:t>https://www.cittadinanza.biz/nuova-legge-sulla-cittadinanza-la-riforma-salvini-in-6-punti/</a:t>
            </a:r>
            <a:endParaRPr lang="it-IT" sz="2400" dirty="0" smtClean="0"/>
          </a:p>
          <a:p>
            <a:r>
              <a:rPr lang="it-IT" sz="2400" dirty="0" smtClean="0"/>
              <a:t>curiosità quarantenne: </a:t>
            </a:r>
            <a:r>
              <a:rPr lang="it-IT" sz="2400" u="sng" dirty="0" smtClean="0">
                <a:hlinkClick r:id="rId4"/>
              </a:rPr>
              <a:t>https://www.ilrestodelcarlino.it/rovigo/cronaca/2014/03/12/1038010-non-sa-italiano-niente-cittadinanza.shtml</a:t>
            </a:r>
            <a:endParaRPr lang="it-IT" sz="2400" dirty="0" smtClean="0"/>
          </a:p>
          <a:p>
            <a:r>
              <a:rPr lang="it-IT" sz="2400" dirty="0" smtClean="0"/>
              <a:t>curiosità Kassimna: </a:t>
            </a:r>
            <a:r>
              <a:rPr lang="it-IT" sz="2400" u="sng" dirty="0" smtClean="0">
                <a:hlinkClick r:id="rId5"/>
              </a:rPr>
              <a:t>https://www.redattoresociale.it/article/notiziario/_vuoi_la_cittadinanza_italiana_prima_devi_tornare_in_libia_</a:t>
            </a:r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365</Words>
  <Application>Microsoft Office PowerPoint</Application>
  <PresentationFormat>Presentazione su schermo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Solstizio</vt:lpstr>
      <vt:lpstr>Cittadinanza italiana</vt:lpstr>
      <vt:lpstr>Che cos’è?</vt:lpstr>
      <vt:lpstr>La sua storia:</vt:lpstr>
      <vt:lpstr>Diapositiva 4</vt:lpstr>
      <vt:lpstr>Diapositiva 5</vt:lpstr>
      <vt:lpstr>Acquisizione: </vt:lpstr>
      <vt:lpstr>Curiosità:</vt:lpstr>
      <vt:lpstr>Diapositiva 8</vt:lpstr>
      <vt:lpstr>Fonti: </vt:lpstr>
      <vt:lpstr>Fine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Cittadinanza italiana</dc:title>
  <dc:creator>Boss</dc:creator>
  <cp:lastModifiedBy>Boss</cp:lastModifiedBy>
  <cp:revision>11</cp:revision>
  <dcterms:created xsi:type="dcterms:W3CDTF">2019-11-23T09:12:24Z</dcterms:created>
  <dcterms:modified xsi:type="dcterms:W3CDTF">2019-11-23T10:50:57Z</dcterms:modified>
</cp:coreProperties>
</file>