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C06CAE-B05B-4BC0-B178-6BAD19578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D700FE-FD37-4FD8-B07C-74EBC38C8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88BDF9-66CA-4E9A-9355-D7E44388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B0B705-84BA-4AB7-A438-A8375C4C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E0C122-417B-4CB2-85DB-FBE5FC59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21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0FC7A-C4EA-422A-A087-7741E7D8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946EA2-1A17-4821-A7E3-A2E6487DB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BABC71-D7B7-4BCA-81D1-4D4E14AC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9BBD99-78F2-4F85-A89F-DBEB66C3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21E781-557A-43BD-93C0-33D6F0EF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45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BDA2C13-4DD4-4D2A-9A9F-2F144F9FF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47FF14-7ABE-436B-ABF1-73C1A831C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52CA43-28D4-493F-9CED-7AF943A2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242882-A23F-4C4E-8C93-E33B8BA6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A92B4-7045-4D3F-9F33-B47F15B2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85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53B24-83F9-4825-93F2-426DADD7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9C0E3B-919E-4F71-B50E-B5302B9C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71B2FB-E21E-4C3E-820D-CEA096B0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EFB5F6-FC64-46DB-B1F1-A4B714B0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B8C0BD-217D-4500-9680-9D8F161D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56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040FE-70C9-4258-9C8F-6D8DCAC9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0014CC-D4CC-4027-A332-6657F172B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B78D24-5FC8-4D4E-9243-3013B06F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F1CF0B-159A-4DA1-86DE-B19FBC82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7A498D-9304-4D41-AFDA-1D873CCF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34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CE8CC-3394-4A22-BD79-264CC42D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F8D91-A5B3-4B9F-96E1-F572DCC94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DD7C51-AEA5-43C6-B4B8-23395DA9B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C160B2-301D-4D46-AED9-9CE28BD0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B891F6-087A-460D-B541-649A8239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692427-64B7-415A-80D0-40FF06E4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4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ED7A2-3DCA-437B-9889-2E4DB43A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898907-6E7C-4356-B44F-3A58F66DA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F67786-26D2-45D5-AE9C-DB4E6B00E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EE4677-8733-4FD9-A35C-78C37EF09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55EE1E9-FE4D-40F4-BF61-EA175AF41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49DC2-C3E5-4C5C-B4BF-ACF0B25D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8DE6FCD-C331-4417-B765-D85813E0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6C0246-EF6C-48FE-A152-EEFA8598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3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CA61F1-2BA2-4343-824E-607BDE3A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FC1E90-BFBC-4E5E-BC66-44CD029D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F0E225-8049-433B-B582-DC60B444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98F0B9-3085-4B2E-8E8E-9DB7048D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6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5618DA9-B8AD-4C20-A3BF-5E9EE995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49E9A4-1714-48FE-BEED-A982A4C1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3C8DBE-3761-4F83-9BE6-F181999A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9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3EBD74-8A89-4460-94BF-FB9E59EF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A36B5D-13A3-4D1D-A58F-09D86EB78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C7A835-ACD5-4F3E-B6F3-392BE41F4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A2696E-35B5-490D-8A05-BB5BEFF2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D90062-8009-4C90-8C84-530F1E4E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6E56FF-9A88-4F96-B18A-1AE04BA9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63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AF2D56-942F-4A2C-BEED-573DE646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F1DD9DC-0777-48ED-8869-586FF6F2A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DA466D-BDEB-4CCC-AA24-6728FC95B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79B945-1EFC-47CB-9EBA-68BE018B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F4A843-D3D8-433F-A00A-C43845B3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35DFB8-DF13-42B4-970C-FA08F9E1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83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F2247A-1AA1-4057-90DE-844EA2C1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A068EF-B96E-4B16-9EAD-5936FF0D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FB1446-3F72-4D9D-98FB-EFA09CAD1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2D6C-E3B2-4E3C-ADCB-72F2491341B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6D4665-F6D9-4FFC-8D5E-54248F75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65123B-4140-4C64-906C-3C668557E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A5AEB-A7E5-4099-980F-FA96BF4580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67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tti-ad.deviantart.com/art/Albanian-Realistic-Flag-8004077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F21724F-0200-4E29-BC18-7751A15ED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2174"/>
            <a:ext cx="9144000" cy="1655762"/>
          </a:xfrm>
        </p:spPr>
        <p:txBody>
          <a:bodyPr>
            <a:normAutofit/>
          </a:bodyPr>
          <a:lstStyle/>
          <a:p>
            <a:r>
              <a:rPr lang="it-IT" sz="8800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ALBANIA</a:t>
            </a:r>
          </a:p>
        </p:txBody>
      </p:sp>
    </p:spTree>
    <p:extLst>
      <p:ext uri="{BB962C8B-B14F-4D97-AF65-F5344CB8AC3E}">
        <p14:creationId xmlns:p14="http://schemas.microsoft.com/office/powerpoint/2010/main" val="1297049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6A0A7-DD71-45AB-84D9-133437A7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550" y="312989"/>
            <a:ext cx="3390900" cy="1325563"/>
          </a:xfrm>
        </p:spPr>
        <p:txBody>
          <a:bodyPr>
            <a:normAutofit/>
          </a:bodyPr>
          <a:lstStyle/>
          <a:p>
            <a:pPr algn="r"/>
            <a:r>
              <a:rPr lang="it-IT" sz="5400" dirty="0">
                <a:solidFill>
                  <a:srgbClr val="C00000"/>
                </a:solidFill>
                <a:latin typeface="Algerian" panose="04020705040A02060702" pitchFamily="82" charset="0"/>
              </a:rPr>
              <a:t>SHQIPERI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56871A-0E47-490C-A9DC-A4AF81593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051" y="1592169"/>
            <a:ext cx="5181600" cy="278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000" dirty="0">
                <a:latin typeface="+mj-lt"/>
              </a:rPr>
              <a:t>Confina con la Grecia a Sud-Est, con la Macedonia a Est, con il Kossovo a Nord-Est e con il  Montenegro a Nord-Ovest; E’ bagnata dal mar Adriatico e Ionio.</a:t>
            </a:r>
          </a:p>
          <a:p>
            <a:endParaRPr lang="it-IT" sz="2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264741-15E7-412A-AC2D-0777A747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7051" y="4171949"/>
            <a:ext cx="5181600" cy="1795463"/>
          </a:xfrm>
        </p:spPr>
        <p:txBody>
          <a:bodyPr anchor="b">
            <a:normAutofit/>
          </a:bodyPr>
          <a:lstStyle/>
          <a:p>
            <a:pPr marL="0" indent="0" algn="just">
              <a:buNone/>
            </a:pPr>
            <a:r>
              <a:rPr lang="it-IT" sz="3000" dirty="0">
                <a:latin typeface="+mj-lt"/>
              </a:rPr>
              <a:t>L’Albania è uno Stato che si trova nel sud-est dell’Europa, anche se non fa parte dell’U.E. </a:t>
            </a:r>
          </a:p>
          <a:p>
            <a:endParaRPr lang="it-IT" sz="2000" dirty="0"/>
          </a:p>
        </p:txBody>
      </p:sp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6A3DEFAC-4042-4935-B095-7E6C53DC5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6" y="312989"/>
            <a:ext cx="5098851" cy="62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68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F7F10D3-4537-4D0A-BF1A-5F03DC1F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64" y="151106"/>
            <a:ext cx="5118118" cy="1296694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Algerian" panose="04020705040A02060702" pitchFamily="82" charset="0"/>
              </a:rPr>
              <a:t>LA STORIA</a:t>
            </a:r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AE407F4A-F73A-44CB-A51F-FCC4C2AA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60" y="1447801"/>
            <a:ext cx="6201631" cy="461025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sz="3000" dirty="0">
                <a:latin typeface="+mj-lt"/>
              </a:rPr>
              <a:t>L’Albania fu abitata nell’antichità dagli illiri e da gruppi di greci. Nel 169 </a:t>
            </a:r>
            <a:r>
              <a:rPr lang="it-IT" sz="3000" dirty="0" err="1">
                <a:latin typeface="+mj-lt"/>
              </a:rPr>
              <a:t>a.C</a:t>
            </a:r>
            <a:r>
              <a:rPr lang="it-IT" sz="3000" dirty="0">
                <a:latin typeface="+mj-lt"/>
              </a:rPr>
              <a:t>  fu annesso all’Impero Romano e successivamente fece parte dell’impero ottomano fino al 1912, anno in cui fu proclamata l’indipendenza. Il primo governo ebbe come primo ministro Ismail </a:t>
            </a:r>
            <a:r>
              <a:rPr lang="it-IT" sz="3000" dirty="0" err="1">
                <a:latin typeface="+mj-lt"/>
              </a:rPr>
              <a:t>Qemali</a:t>
            </a:r>
            <a:r>
              <a:rPr lang="it-IT" sz="3000" dirty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it-IT" sz="3000" dirty="0">
                <a:latin typeface="+mj-lt"/>
              </a:rPr>
              <a:t>Ma solo un anno dopo, nella conferenza di Londra, fu sottomessa al controllo delle grandi potenze del tempo, che scelsero un principe alla guida del paese.</a:t>
            </a:r>
          </a:p>
          <a:p>
            <a:pPr marL="0" indent="0" algn="just">
              <a:buNone/>
            </a:pPr>
            <a:r>
              <a:rPr lang="it-IT" sz="3000" dirty="0">
                <a:latin typeface="+mj-lt"/>
              </a:rPr>
              <a:t>Nel 1925 fu proclamata la repubblica, ma il presidente Zogu si proclama re e trasforma la Repubblica in monarchia. </a:t>
            </a:r>
          </a:p>
          <a:p>
            <a:pPr marL="0" indent="0" algn="just">
              <a:buNone/>
            </a:pPr>
            <a:r>
              <a:rPr lang="it-IT" sz="3000" dirty="0">
                <a:latin typeface="+mj-lt"/>
              </a:rPr>
              <a:t>Dal 1939 al 1943 fu attaccata e successivamente annessa all’Italia e con l’arresto di Mussolini fu invasa dalle truppe naziste.</a:t>
            </a:r>
          </a:p>
          <a:p>
            <a:endParaRPr lang="it-IT" sz="1500" dirty="0"/>
          </a:p>
        </p:txBody>
      </p:sp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FD256FEF-7FF0-42FD-86A1-753164F3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2" b="3"/>
          <a:stretch/>
        </p:blipFill>
        <p:spPr>
          <a:xfrm>
            <a:off x="6540050" y="462487"/>
            <a:ext cx="2193829" cy="291666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6EE6D4E-1188-4B43-90AD-8303CE6D9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9" r="-3" b="1381"/>
          <a:stretch/>
        </p:blipFill>
        <p:spPr>
          <a:xfrm>
            <a:off x="8956696" y="3248060"/>
            <a:ext cx="3181813" cy="201666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76E71DB-A459-407D-9543-FF0E457FE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79" r="35891" b="2"/>
          <a:stretch/>
        </p:blipFill>
        <p:spPr>
          <a:xfrm>
            <a:off x="6506474" y="3019747"/>
            <a:ext cx="2260979" cy="29166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190F68A-30D0-4282-8ECF-1E8A512254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90" r="24817" b="2"/>
          <a:stretch/>
        </p:blipFill>
        <p:spPr>
          <a:xfrm>
            <a:off x="8956696" y="403135"/>
            <a:ext cx="2463363" cy="2519630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96917F3C-DA3E-47D1-90EF-F32F673325B9}"/>
              </a:ext>
            </a:extLst>
          </p:cNvPr>
          <p:cNvSpPr/>
          <p:nvPr/>
        </p:nvSpPr>
        <p:spPr>
          <a:xfrm>
            <a:off x="8896528" y="5128357"/>
            <a:ext cx="3295472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200" dirty="0">
                <a:solidFill>
                  <a:srgbClr val="000000"/>
                </a:solidFill>
              </a:rPr>
              <a:t>Ismail </a:t>
            </a:r>
            <a:r>
              <a:rPr lang="it-IT" sz="1200" dirty="0" err="1">
                <a:solidFill>
                  <a:srgbClr val="000000"/>
                </a:solidFill>
              </a:rPr>
              <a:t>Qemali</a:t>
            </a:r>
            <a:r>
              <a:rPr lang="it-IT" sz="1200" dirty="0">
                <a:solidFill>
                  <a:srgbClr val="000000"/>
                </a:solidFill>
              </a:rPr>
              <a:t>, Padre Fondatore dello Stato Albanese</a:t>
            </a:r>
          </a:p>
        </p:txBody>
      </p:sp>
    </p:spTree>
    <p:extLst>
      <p:ext uri="{BB962C8B-B14F-4D97-AF65-F5344CB8AC3E}">
        <p14:creationId xmlns:p14="http://schemas.microsoft.com/office/powerpoint/2010/main" val="155290651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E724971-9882-4995-8DCD-2C5FB724F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4852" y="1869459"/>
            <a:ext cx="5181600" cy="2717546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70000"/>
              </a:lnSpc>
              <a:buNone/>
            </a:pPr>
            <a:r>
              <a:rPr lang="it-IT" sz="2300" dirty="0">
                <a:latin typeface="+mj-lt"/>
              </a:rPr>
              <a:t>Il 29 Novembre 1944 l’Albania fu liberata dai suoi partigiani, che si unirono alle grandi potenze vincitrici della guerra. 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it-IT" sz="2300" dirty="0">
                <a:latin typeface="+mj-lt"/>
              </a:rPr>
              <a:t>Mentre nel 11 Gennaio del 1946 nasce la Repubblica Popolare Albanese con regime dittatoriale comunista, con Enver Hoxha, che finì nel 1991 con le prime libere elezioni multipartitica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A229082-35A6-477A-9EAB-BF7EFDE1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01" y="404377"/>
            <a:ext cx="3703859" cy="293016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8110FAC-86E0-4579-86FC-067436B8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02" y="3429000"/>
            <a:ext cx="3703858" cy="287890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C72E8AE-B07A-4448-8D0B-1E678380C2F6}"/>
              </a:ext>
            </a:extLst>
          </p:cNvPr>
          <p:cNvSpPr/>
          <p:nvPr/>
        </p:nvSpPr>
        <p:spPr>
          <a:xfrm>
            <a:off x="321564" y="623174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/>
              <a:t>Un francobollo sovrastampato con la dicitura "Repubblica popolare d'Albania </a:t>
            </a:r>
          </a:p>
        </p:txBody>
      </p:sp>
    </p:spTree>
    <p:extLst>
      <p:ext uri="{BB962C8B-B14F-4D97-AF65-F5344CB8AC3E}">
        <p14:creationId xmlns:p14="http://schemas.microsoft.com/office/powerpoint/2010/main" val="208675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A9CAB-C7D8-4A28-ADAD-AC9CDF02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C00000"/>
                </a:solidFill>
                <a:latin typeface="Algerian" panose="04020705040A02060702" pitchFamily="82" charset="0"/>
              </a:rPr>
              <a:t>LA COSTITUZIONE ALBANESE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BB49E7-A9AB-4EF6-B31D-762F2B6D6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245" y="1839933"/>
            <a:ext cx="5471967" cy="388684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300" dirty="0">
                <a:latin typeface="+mj-lt"/>
              </a:rPr>
              <a:t>L’Albania ha avuto 3 Costituzioni :</a:t>
            </a:r>
          </a:p>
          <a:p>
            <a:pPr marL="0" indent="0" algn="just">
              <a:buNone/>
            </a:pPr>
            <a:r>
              <a:rPr lang="it-IT" sz="2300" dirty="0">
                <a:latin typeface="+mj-lt"/>
              </a:rPr>
              <a:t>Quelle che erano in vigore durante il comunismo (1950 e 1966) e quella attuale del 1998.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EB0C403-8594-4476-9005-A6B93F98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57" y="1839933"/>
            <a:ext cx="5124143" cy="36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735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C8D24-5731-4B40-965F-33164B199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364" y="387928"/>
            <a:ext cx="9144000" cy="752908"/>
          </a:xfrm>
        </p:spPr>
        <p:txBody>
          <a:bodyPr>
            <a:noAutofit/>
          </a:bodyPr>
          <a:lstStyle/>
          <a:p>
            <a:pPr algn="just"/>
            <a:r>
              <a:rPr lang="it-IT" sz="5400" dirty="0">
                <a:solidFill>
                  <a:srgbClr val="C00000"/>
                </a:solidFill>
                <a:latin typeface="Algerian" panose="04020705040A02060702" pitchFamily="82" charset="0"/>
              </a:rPr>
              <a:t>LA 1^ COSTITUZIONE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3A43D6-5F47-4701-93E4-E30C37ABB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1982" y="994064"/>
            <a:ext cx="6047375" cy="4869872"/>
          </a:xfrm>
        </p:spPr>
        <p:txBody>
          <a:bodyPr anchor="ctr">
            <a:normAutofit/>
          </a:bodyPr>
          <a:lstStyle/>
          <a:p>
            <a:pPr algn="just"/>
            <a:r>
              <a:rPr lang="it-IT" sz="2300" dirty="0">
                <a:latin typeface="+mj-lt"/>
              </a:rPr>
              <a:t>Questa entrò in vigore nel 1950. La costituzione impostava una precisa piramide governativa nella quale c’era uno stresso rapporto tra i lavoratori ( base della piramide) e il Presidente (il vertice della piramide). Infatti il principale compito del governo era di coordinare e dirigere il lavoro. </a:t>
            </a:r>
          </a:p>
          <a:p>
            <a:pPr algn="just"/>
            <a:r>
              <a:rPr lang="it-IT" sz="2300" dirty="0">
                <a:latin typeface="+mj-lt"/>
              </a:rPr>
              <a:t>Inoltre c’erano delle proibizioni per esempio quella della proprietà privata.</a:t>
            </a:r>
          </a:p>
          <a:p>
            <a:pPr algn="just"/>
            <a:r>
              <a:rPr lang="it-IT" sz="2300" dirty="0">
                <a:latin typeface="+mj-lt"/>
              </a:rPr>
              <a:t>La religione di stato non era specificata.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4A7EB4-D86C-4E5A-A344-DA1283D2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3" y="1713191"/>
            <a:ext cx="5078526" cy="31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21972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805A9-5BA1-40D9-93D1-28426F62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C00000"/>
                </a:solidFill>
                <a:latin typeface="Algerian" panose="04020705040A02060702" pitchFamily="82" charset="0"/>
              </a:rPr>
              <a:t>LA 2^ COSTITUZIONE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496300-A8A6-4176-A071-AF9FE672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300" dirty="0">
                <a:latin typeface="+mj-lt"/>
              </a:rPr>
              <a:t>E’ entrata in vigore nel 1966. </a:t>
            </a:r>
          </a:p>
          <a:p>
            <a:pPr marL="0" indent="0" algn="just">
              <a:buNone/>
            </a:pPr>
            <a:r>
              <a:rPr lang="it-IT" sz="2300" dirty="0">
                <a:latin typeface="+mj-lt"/>
              </a:rPr>
              <a:t>La nomenclatura cambiò da Repubblica Popolare d’Albania a Repubblica Popolare Socialista d’Albania.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FC36CD-7027-4C87-A153-EDA58D974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391" y="802955"/>
            <a:ext cx="4046827" cy="5557874"/>
          </a:xfrm>
          <a:prstGeom prst="rect">
            <a:avLst/>
          </a:prstGeom>
          <a:effectLst>
            <a:glow rad="177800">
              <a:schemeClr val="tx1">
                <a:lumMod val="75000"/>
                <a:lumOff val="2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1858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D9015B-05D4-4679-9E73-315EBB02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400049"/>
            <a:ext cx="8610600" cy="918593"/>
          </a:xfrm>
        </p:spPr>
        <p:txBody>
          <a:bodyPr anchor="b">
            <a:normAutofit/>
          </a:bodyPr>
          <a:lstStyle/>
          <a:p>
            <a:pPr algn="ctr"/>
            <a:r>
              <a:rPr lang="it-IT" dirty="0">
                <a:solidFill>
                  <a:srgbClr val="C00000"/>
                </a:solidFill>
                <a:latin typeface="Algerian" panose="04020705040A02060702" pitchFamily="82" charset="0"/>
              </a:rPr>
              <a:t>LA 3^ COSTITUZIONE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F2C2FF-0867-48D3-9597-3CB2D3871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042543"/>
            <a:ext cx="11010900" cy="2129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300" dirty="0">
                <a:latin typeface="+mj-lt"/>
              </a:rPr>
              <a:t>Entra in vigore nel 1998. </a:t>
            </a:r>
          </a:p>
          <a:p>
            <a:pPr marL="0" indent="0">
              <a:buNone/>
            </a:pPr>
            <a:r>
              <a:rPr lang="it-IT" sz="2300" dirty="0">
                <a:latin typeface="+mj-lt"/>
              </a:rPr>
              <a:t>E’ stata realizzata in collaborazione con la comunità europea</a:t>
            </a:r>
          </a:p>
          <a:p>
            <a:pPr marL="0" indent="0">
              <a:buNone/>
            </a:pPr>
            <a:r>
              <a:rPr lang="it-IT" sz="2300" dirty="0">
                <a:latin typeface="+mj-lt"/>
              </a:rPr>
              <a:t>perché in Albania c’era la guerra civile.</a:t>
            </a:r>
          </a:p>
          <a:p>
            <a:pPr marL="0" indent="0">
              <a:buNone/>
            </a:pPr>
            <a:r>
              <a:rPr lang="it-IT" sz="2300" dirty="0">
                <a:latin typeface="+mj-lt"/>
              </a:rPr>
              <a:t>E’ formata da 183 articoli: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8F82154-5284-492C-8A2E-015EF0E17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138312"/>
            <a:ext cx="11772900" cy="230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300" dirty="0">
                <a:latin typeface="+mj-lt"/>
              </a:rPr>
              <a:t>Art. 1</a:t>
            </a:r>
          </a:p>
          <a:p>
            <a:pPr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300" dirty="0">
                <a:latin typeface="+mj-lt"/>
              </a:rPr>
              <a:t>1. L’Albania è una Repubblica parlamentare.</a:t>
            </a:r>
          </a:p>
          <a:p>
            <a:pPr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300" dirty="0">
                <a:latin typeface="+mj-lt"/>
              </a:rPr>
              <a:t>2. La Repubblica albanese è uno Stato unitario e indivisibile.</a:t>
            </a:r>
          </a:p>
          <a:p>
            <a:pPr marR="0" lvl="0" indent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2300" dirty="0">
                <a:latin typeface="+mj-lt"/>
              </a:rPr>
              <a:t>3. L’ordinamento del suo Governo, si basa su un sistema di suffragio universale, libero, eguale, e periodico.</a:t>
            </a: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75C34B-8095-42FD-9E81-979252E26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444" y="5839"/>
            <a:ext cx="4007556" cy="26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4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554B8F-5CBB-432B-975A-CE1E0D79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solidFill>
                  <a:srgbClr val="C00000"/>
                </a:solidFill>
                <a:latin typeface="Algerian" panose="04020705040A02060702" pitchFamily="82" charset="0"/>
              </a:rPr>
              <a:t>lEGGI</a:t>
            </a:r>
            <a:r>
              <a:rPr lang="it-IT" sz="4000" dirty="0">
                <a:solidFill>
                  <a:srgbClr val="C00000"/>
                </a:solidFill>
                <a:latin typeface="Algerian" panose="04020705040A02060702" pitchFamily="82" charset="0"/>
              </a:rPr>
              <a:t> CHE TUTELANO LA CITTADINANZA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42544A-50B5-4CE5-838B-ED1D4E86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571626"/>
            <a:ext cx="7631546" cy="2943223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it-IT" sz="2300" dirty="0">
                <a:latin typeface="+mj-lt"/>
              </a:rPr>
              <a:t>Articolo 19: « Chiunque nasca avendo anche solo uno dei genitori di cittadinanza Albanese, acquista automaticamente la cittadinanza Albanese. La cittadinanza Albanese si acquista anche in altri casi previsti dalla legge . Il cittadino Albanese non può perdere la cittadinanza salvo in caso di rinuncia.»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87F170D-2BC4-4437-A4E2-185CA8A0C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229" y="1690688"/>
            <a:ext cx="3767994" cy="228149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09362B-0636-43FD-9ECB-C512044E887A}"/>
              </a:ext>
            </a:extLst>
          </p:cNvPr>
          <p:cNvSpPr txBox="1"/>
          <p:nvPr/>
        </p:nvSpPr>
        <p:spPr>
          <a:xfrm>
            <a:off x="447675" y="3972184"/>
            <a:ext cx="112966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300" dirty="0">
                <a:latin typeface="+mj-lt"/>
              </a:rPr>
              <a:t>Questi casi sono: Nascita, origine fino al terzo grado di parentela, nascita in territorio Albanese se i genitori sono sconosciuti, se hai 18 anni, vivi in Albania da 7 anni e hai tutti i requisiti  richiesti e per adozione</a:t>
            </a:r>
          </a:p>
        </p:txBody>
      </p:sp>
    </p:spTree>
    <p:extLst>
      <p:ext uri="{BB962C8B-B14F-4D97-AF65-F5344CB8AC3E}">
        <p14:creationId xmlns:p14="http://schemas.microsoft.com/office/powerpoint/2010/main" val="49743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553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Tema di Office</vt:lpstr>
      <vt:lpstr>Presentazione standard di PowerPoint</vt:lpstr>
      <vt:lpstr>SHQIPERI</vt:lpstr>
      <vt:lpstr>LA STORIA</vt:lpstr>
      <vt:lpstr>Presentazione standard di PowerPoint</vt:lpstr>
      <vt:lpstr>LA COSTITUZIONE ALBANESE</vt:lpstr>
      <vt:lpstr>LA 1^ COSTITUZIONE</vt:lpstr>
      <vt:lpstr>LA 2^ COSTITUZIONE </vt:lpstr>
      <vt:lpstr>LA 3^ COSTITUZIONE </vt:lpstr>
      <vt:lpstr>lEGGI CHE TUTELANO LA CITTADINANZA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Sabrina Sanguigno</dc:creator>
  <cp:lastModifiedBy>Sabrina Sanguigno</cp:lastModifiedBy>
  <cp:revision>16</cp:revision>
  <dcterms:created xsi:type="dcterms:W3CDTF">2019-11-21T10:13:37Z</dcterms:created>
  <dcterms:modified xsi:type="dcterms:W3CDTF">2019-11-24T14:07:24Z</dcterms:modified>
</cp:coreProperties>
</file>